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236" y="29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31b6a4d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31b6a4d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631b6a4d19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631b6a4d19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31b6a4d1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31b6a4d1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631b6a4d1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631b6a4d1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631b6a4d1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631b6a4d1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31b6a4d19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31b6a4d19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631b6a4d19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631b6a4d19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631b6a4d19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631b6a4d19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Operações Financeiras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Prof. Lucas Maia dos Santos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3000" y="1216800"/>
            <a:ext cx="8520600" cy="18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</a:rPr>
              <a:t>ATIVIDADE PRÁTICA: PLANEJAMENTO FINANCEIRO PESSOAL</a:t>
            </a:r>
            <a:endParaRPr sz="19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700" b="1">
                <a:solidFill>
                  <a:schemeClr val="dk1"/>
                </a:solidFill>
              </a:rPr>
              <a:t>Duração</a:t>
            </a:r>
            <a:r>
              <a:rPr lang="pt-BR" sz="1700">
                <a:solidFill>
                  <a:schemeClr val="dk1"/>
                </a:solidFill>
              </a:rPr>
              <a:t>: 150 minutos</a:t>
            </a:r>
            <a:br>
              <a:rPr lang="pt-BR" sz="1700">
                <a:solidFill>
                  <a:schemeClr val="dk1"/>
                </a:solidFill>
              </a:rPr>
            </a:br>
            <a:r>
              <a:rPr lang="pt-BR" sz="1700">
                <a:solidFill>
                  <a:schemeClr val="dk1"/>
                </a:solidFill>
              </a:rPr>
              <a:t> </a:t>
            </a:r>
            <a:r>
              <a:rPr lang="pt-BR" sz="1700" b="1">
                <a:solidFill>
                  <a:schemeClr val="dk1"/>
                </a:solidFill>
              </a:rPr>
              <a:t>Formato</a:t>
            </a:r>
            <a:r>
              <a:rPr lang="pt-BR" sz="1700">
                <a:solidFill>
                  <a:schemeClr val="dk1"/>
                </a:solidFill>
              </a:rPr>
              <a:t>: Trabalho em duplas ou trios</a:t>
            </a:r>
            <a:br>
              <a:rPr lang="pt-BR" sz="1700">
                <a:solidFill>
                  <a:schemeClr val="dk1"/>
                </a:solidFill>
              </a:rPr>
            </a:br>
            <a:r>
              <a:rPr lang="pt-BR" sz="1700">
                <a:solidFill>
                  <a:schemeClr val="dk1"/>
                </a:solidFill>
              </a:rPr>
              <a:t> </a:t>
            </a:r>
            <a:r>
              <a:rPr lang="pt-BR" sz="1700" b="1">
                <a:solidFill>
                  <a:schemeClr val="dk1"/>
                </a:solidFill>
              </a:rPr>
              <a:t>Objetivo</a:t>
            </a:r>
            <a:r>
              <a:rPr lang="pt-BR" sz="1700">
                <a:solidFill>
                  <a:schemeClr val="dk1"/>
                </a:solidFill>
              </a:rPr>
              <a:t>: Simular decisões financeiras no contexto de uma família brasileira</a:t>
            </a:r>
            <a:br>
              <a:rPr lang="pt-BR" sz="1700">
                <a:solidFill>
                  <a:schemeClr val="dk1"/>
                </a:solidFill>
              </a:rPr>
            </a:br>
            <a:r>
              <a:rPr lang="pt-BR" sz="1700">
                <a:solidFill>
                  <a:schemeClr val="dk1"/>
                </a:solidFill>
              </a:rPr>
              <a:t> </a:t>
            </a:r>
            <a:r>
              <a:rPr lang="pt-BR" sz="1700" b="1">
                <a:solidFill>
                  <a:schemeClr val="dk1"/>
                </a:solidFill>
              </a:rPr>
              <a:t>Materiais</a:t>
            </a:r>
            <a:r>
              <a:rPr lang="pt-BR" sz="1700">
                <a:solidFill>
                  <a:schemeClr val="dk1"/>
                </a:solidFill>
              </a:rPr>
              <a:t>: Caderno, lápis, borracha e calculadora (opcional)</a:t>
            </a:r>
            <a:endParaRPr sz="17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691200" y="381600"/>
            <a:ext cx="7063200" cy="414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2000" b="1">
                <a:solidFill>
                  <a:schemeClr val="dk1"/>
                </a:solidFill>
              </a:rPr>
              <a:t>SITUAÇÃO PROBLEMA</a:t>
            </a:r>
            <a:endParaRPr sz="20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</a:rPr>
              <a:t>Você e seu(s) colega(s) formarão uma família fictícia com:</a:t>
            </a: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BR" sz="1800">
                <a:solidFill>
                  <a:schemeClr val="dk1"/>
                </a:solidFill>
              </a:rPr>
              <a:t>Renda líquida mensal total de R$ 6.500</a:t>
            </a:r>
            <a:br>
              <a:rPr lang="pt-BR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BR" sz="1800">
                <a:solidFill>
                  <a:schemeClr val="dk1"/>
                </a:solidFill>
              </a:rPr>
              <a:t>Dois adultos e uma criança</a:t>
            </a:r>
            <a:br>
              <a:rPr lang="pt-BR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BR" sz="1800">
                <a:solidFill>
                  <a:schemeClr val="dk1"/>
                </a:solidFill>
              </a:rPr>
              <a:t>Moram em casa alugada</a:t>
            </a:r>
            <a:br>
              <a:rPr lang="pt-BR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BR" sz="1800">
                <a:solidFill>
                  <a:schemeClr val="dk1"/>
                </a:solidFill>
              </a:rPr>
              <a:t>Não possuem dívidas no momento</a:t>
            </a:r>
            <a:br>
              <a:rPr lang="pt-BR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1800">
                <a:solidFill>
                  <a:schemeClr val="dk1"/>
                </a:solidFill>
              </a:rPr>
              <a:t>Tarefa: organizar o planejamento financeiro dessa família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216000" y="655200"/>
            <a:ext cx="8481600" cy="331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2200" b="1">
                <a:solidFill>
                  <a:schemeClr val="dk1"/>
                </a:solidFill>
              </a:rPr>
              <a:t>ETAPA 1: DIAGNÓSTICO FINANCEIRO (20 min)</a:t>
            </a:r>
            <a:endParaRPr sz="22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</a:rPr>
              <a:t>Anote no caderno: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pt-BR" sz="2000">
                <a:solidFill>
                  <a:schemeClr val="dk1"/>
                </a:solidFill>
              </a:rPr>
              <a:t>Estime as principais </a:t>
            </a:r>
            <a:r>
              <a:rPr lang="pt-BR" sz="2000" b="1">
                <a:solidFill>
                  <a:schemeClr val="dk1"/>
                </a:solidFill>
              </a:rPr>
              <a:t>despesas mensais</a:t>
            </a:r>
            <a:r>
              <a:rPr lang="pt-BR" sz="2000">
                <a:solidFill>
                  <a:schemeClr val="dk1"/>
                </a:solidFill>
              </a:rPr>
              <a:t> (moradia, alimentação, transporte, saúde, lazer, educação, etc.)</a:t>
            </a:r>
            <a:br>
              <a:rPr lang="pt-BR" sz="2000">
                <a:solidFill>
                  <a:schemeClr val="dk1"/>
                </a:solidFill>
              </a:rPr>
            </a:b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pt-BR" sz="2000">
                <a:solidFill>
                  <a:schemeClr val="dk1"/>
                </a:solidFill>
              </a:rPr>
              <a:t>Calcule o total das despesas e o saldo mensal (receita - despesas)</a:t>
            </a:r>
            <a:br>
              <a:rPr lang="pt-BR" sz="2000">
                <a:solidFill>
                  <a:schemeClr val="dk1"/>
                </a:solidFill>
              </a:rPr>
            </a:b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AutoNum type="arabicPeriod"/>
            </a:pPr>
            <a:r>
              <a:rPr lang="pt-BR" sz="2000">
                <a:solidFill>
                  <a:schemeClr val="dk1"/>
                </a:solidFill>
              </a:rPr>
              <a:t>O saldo é positivo, nulo ou negativo?</a:t>
            </a:r>
            <a:endParaRPr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/>
        </p:nvSpPr>
        <p:spPr>
          <a:xfrm>
            <a:off x="64800" y="633600"/>
            <a:ext cx="9014400" cy="18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700" b="1">
                <a:solidFill>
                  <a:schemeClr val="dk1"/>
                </a:solidFill>
              </a:rPr>
              <a:t>ETAPA 2: ÍNDICE DE POUPANÇA (15 min)</a:t>
            </a:r>
            <a:endParaRPr sz="17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</a:rPr>
              <a:t>Com base no saldo do mês:</a:t>
            </a: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pt-BR" sz="1500">
                <a:solidFill>
                  <a:schemeClr val="dk1"/>
                </a:solidFill>
              </a:rPr>
              <a:t>Calcule o índice de poupança:</a:t>
            </a:r>
            <a:br>
              <a:rPr lang="pt-BR" sz="1500">
                <a:solidFill>
                  <a:schemeClr val="dk1"/>
                </a:solidFill>
              </a:rPr>
            </a:br>
            <a:endParaRPr sz="1500">
              <a:solidFill>
                <a:schemeClr val="dk1"/>
              </a:solidFill>
            </a:endParaRPr>
          </a:p>
          <a:p>
            <a:pPr marL="45720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pt-BR" sz="1500">
                <a:solidFill>
                  <a:schemeClr val="dk1"/>
                </a:solidFill>
              </a:rPr>
              <a:t>Exemplo: se sobram R$ 650 de uma receita de R$ 6.500 → índice = 10%</a:t>
            </a:r>
            <a:endParaRPr sz="1500">
              <a:solidFill>
                <a:schemeClr val="dk1"/>
              </a:solidFill>
            </a:endParaRPr>
          </a:p>
        </p:txBody>
      </p:sp>
      <p:pic>
        <p:nvPicPr>
          <p:cNvPr id="76" name="Google Shape;7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3200" y="3024000"/>
            <a:ext cx="5095875" cy="64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43200" y="806400"/>
            <a:ext cx="8848800" cy="3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chemeClr val="dk1"/>
                </a:solidFill>
              </a:rPr>
              <a:t>ETAPA 3: FUNDOS DE EMERGÊNCIA (20 min)</a:t>
            </a:r>
            <a:endParaRPr sz="1800" b="1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Calcule o valor ideal de fundo de emergência da família:</a:t>
            </a:r>
            <a:br>
              <a:rPr lang="pt-BR" sz="1600">
                <a:solidFill>
                  <a:schemeClr val="dk1"/>
                </a:solidFill>
              </a:rPr>
            </a:br>
            <a:r>
              <a:rPr lang="pt-BR" sz="1600">
                <a:solidFill>
                  <a:schemeClr val="dk1"/>
                </a:solidFill>
              </a:rPr>
              <a:t> </a:t>
            </a:r>
            <a:r>
              <a:rPr lang="pt-BR" sz="1600" i="1">
                <a:solidFill>
                  <a:schemeClr val="dk1"/>
                </a:solidFill>
              </a:rPr>
              <a:t>Multiplique as despesas mensais por 3 a 6 meses</a:t>
            </a:r>
            <a:br>
              <a:rPr lang="pt-BR" sz="1600" i="1">
                <a:solidFill>
                  <a:schemeClr val="dk1"/>
                </a:solidFill>
              </a:rPr>
            </a:br>
            <a:endParaRPr sz="1600" i="1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Estabeleça um plano:</a:t>
            </a:r>
            <a:br>
              <a:rPr lang="pt-BR" sz="1600">
                <a:solidFill>
                  <a:schemeClr val="dk1"/>
                </a:solidFill>
              </a:rPr>
            </a:br>
            <a:r>
              <a:rPr lang="pt-BR" sz="1600">
                <a:solidFill>
                  <a:schemeClr val="dk1"/>
                </a:solidFill>
              </a:rPr>
              <a:t> </a:t>
            </a:r>
            <a:r>
              <a:rPr lang="pt-BR" sz="1600" i="1">
                <a:solidFill>
                  <a:schemeClr val="dk1"/>
                </a:solidFill>
              </a:rPr>
              <a:t>Quanto por mês será reservado para montar esse fundo? Em quanto tempo atingirão o valor?</a:t>
            </a:r>
            <a:br>
              <a:rPr lang="pt-BR" sz="1600" i="1">
                <a:solidFill>
                  <a:schemeClr val="dk1"/>
                </a:solidFill>
              </a:rPr>
            </a:br>
            <a:endParaRPr sz="1600" i="1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Anote sugestões de aplicações seguras e líquidas (com base nos estudos)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/>
        </p:nvSpPr>
        <p:spPr>
          <a:xfrm>
            <a:off x="0" y="0"/>
            <a:ext cx="8906400" cy="47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chemeClr val="dk1"/>
                </a:solidFill>
              </a:rPr>
              <a:t>ETAPA 4: VIABILIDADE DE OBJETIVOS (30 min)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</a:rPr>
              <a:t>Defina 3 objetivos de poupança: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Curto prazo (ex: viagem, eletrodoméstico)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Médio prazo (ex: entrada da casa própria)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AutoNum type="arabicPeriod"/>
            </a:pPr>
            <a:r>
              <a:rPr lang="pt-BR" sz="1600">
                <a:solidFill>
                  <a:schemeClr val="dk1"/>
                </a:solidFill>
              </a:rPr>
              <a:t>Longo prazo (ex: aposentadoria complementar)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1600">
                <a:solidFill>
                  <a:schemeClr val="dk1"/>
                </a:solidFill>
              </a:rPr>
              <a:t>Para cada objetivo, defina: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pt-BR" sz="1600">
                <a:solidFill>
                  <a:schemeClr val="dk1"/>
                </a:solidFill>
              </a:rPr>
              <a:t>Valor a ser alcançado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pt-BR" sz="1600">
                <a:solidFill>
                  <a:schemeClr val="dk1"/>
                </a:solidFill>
              </a:rPr>
              <a:t>Prazo</a:t>
            </a:r>
            <a:br>
              <a:rPr lang="pt-BR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pt-BR" sz="1600">
                <a:solidFill>
                  <a:schemeClr val="dk1"/>
                </a:solidFill>
              </a:rPr>
              <a:t>Valor mensal a ser poupado</a:t>
            </a:r>
            <a:endParaRPr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9200" y="691200"/>
            <a:ext cx="8985600" cy="38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chemeClr val="dk1"/>
                </a:solidFill>
              </a:rPr>
              <a:t>ETAPA 5: AVALIAÇÃO DOS VIESES (20 min)</a:t>
            </a:r>
            <a:endParaRPr sz="16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dk1"/>
                </a:solidFill>
              </a:rPr>
              <a:t>Explique, com suas palavras e exemplos da vida real, os seguintes vieses: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Viés do status quo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Falácia do planejamento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Viés do crescimento exponencial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Viés do otimismo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Viés do presente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dk1"/>
                </a:solidFill>
              </a:rPr>
              <a:t>Como esses vieses podem atrapalhar a formação de poupança?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/>
        </p:nvSpPr>
        <p:spPr>
          <a:xfrm>
            <a:off x="0" y="0"/>
            <a:ext cx="9000000" cy="20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pt-BR" sz="1600" b="1">
                <a:solidFill>
                  <a:schemeClr val="dk1"/>
                </a:solidFill>
              </a:rPr>
              <a:t>ETAPA 6: USO DE CRÉDITO E ENDIVIDAMENTO (25 min)</a:t>
            </a:r>
            <a:endParaRPr sz="1600" b="1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Em quais situações sua família </a:t>
            </a:r>
            <a:r>
              <a:rPr lang="pt-BR" b="1">
                <a:solidFill>
                  <a:schemeClr val="dk1"/>
                </a:solidFill>
              </a:rPr>
              <a:t>deveria</a:t>
            </a:r>
            <a:r>
              <a:rPr lang="pt-BR">
                <a:solidFill>
                  <a:schemeClr val="dk1"/>
                </a:solidFill>
              </a:rPr>
              <a:t> considerar usar crédito?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Quais modalidades seriam mais adequadas?</a:t>
            </a:r>
            <a:br>
              <a:rPr lang="pt-BR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pt-BR">
                <a:solidFill>
                  <a:schemeClr val="dk1"/>
                </a:solidFill>
              </a:rPr>
              <a:t>Calcule o índice de endividamento </a:t>
            </a:r>
            <a:r>
              <a:rPr lang="pt-BR" b="1">
                <a:solidFill>
                  <a:schemeClr val="dk1"/>
                </a:solidFill>
              </a:rPr>
              <a:t>se</a:t>
            </a:r>
            <a:r>
              <a:rPr lang="pt-BR">
                <a:solidFill>
                  <a:schemeClr val="dk1"/>
                </a:solidFill>
              </a:rPr>
              <a:t> decidirem parcelar a compra de uma geladeira de R$ 2.400 em 10x (com juros inclusos)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26000" y="2768700"/>
            <a:ext cx="5372100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Apresentação na tela (16:9)</PresentationFormat>
  <Paragraphs>45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Operações Financeiras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Maia</dc:creator>
  <cp:lastModifiedBy>Lucas Maia dos Santos</cp:lastModifiedBy>
  <cp:revision>1</cp:revision>
  <dcterms:modified xsi:type="dcterms:W3CDTF">2025-07-14T17:21:34Z</dcterms:modified>
</cp:coreProperties>
</file>